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m4a" ContentType="audi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1"/>
  </p:handoutMasterIdLst>
  <p:sldIdLst>
    <p:sldId id="269" r:id="rId2"/>
    <p:sldId id="257" r:id="rId3"/>
    <p:sldId id="258" r:id="rId4"/>
    <p:sldId id="260" r:id="rId5"/>
    <p:sldId id="263" r:id="rId6"/>
    <p:sldId id="264" r:id="rId7"/>
    <p:sldId id="266" r:id="rId8"/>
    <p:sldId id="265" r:id="rId9"/>
    <p:sldId id="27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45"/>
    <p:restoredTop sz="94421"/>
  </p:normalViewPr>
  <p:slideViewPr>
    <p:cSldViewPr snapToGrid="0" snapToObjects="1">
      <p:cViewPr varScale="1">
        <p:scale>
          <a:sx n="77" d="100"/>
          <a:sy n="77" d="100"/>
        </p:scale>
        <p:origin x="80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3AD75F-FA26-944B-B588-2CABFA2050BC}" type="datetimeFigureOut">
              <a:rPr lang="en-US" smtClean="0"/>
              <a:t>7/18/18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218972-7662-5C48-9F4F-89EECF9597EA}" type="slidenum">
              <a:rPr lang="en-US" smtClean="0"/>
              <a:t>‹#›</a:t>
            </a:fld>
            <a:endParaRPr lang="en-US" dirty="0"/>
          </a:p>
        </p:txBody>
      </p:sp>
    </p:spTree>
    <p:extLst>
      <p:ext uri="{BB962C8B-B14F-4D97-AF65-F5344CB8AC3E}">
        <p14:creationId xmlns:p14="http://schemas.microsoft.com/office/powerpoint/2010/main" val="40271730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E5D536E-01E0-0140-92CD-FD4BFDF3059D}" type="datetimeFigureOut">
              <a:rPr lang="en-US" smtClean="0"/>
              <a:t>7/18/18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52834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5D536E-01E0-0140-92CD-FD4BFDF3059D}" type="datetimeFigureOut">
              <a:rPr lang="en-US" smtClean="0"/>
              <a:t>7/18/18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71811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5D536E-01E0-0140-92CD-FD4BFDF3059D}" type="datetimeFigureOut">
              <a:rPr lang="en-US" smtClean="0"/>
              <a:t>7/18/18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220375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5D536E-01E0-0140-92CD-FD4BFDF3059D}" type="datetimeFigureOut">
              <a:rPr lang="en-US" smtClean="0"/>
              <a:t>7/18/18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89432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5D536E-01E0-0140-92CD-FD4BFDF3059D}" type="datetimeFigureOut">
              <a:rPr lang="en-US" smtClean="0"/>
              <a:t>7/18/18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795212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5D536E-01E0-0140-92CD-FD4BFDF3059D}" type="datetimeFigureOut">
              <a:rPr lang="en-US" smtClean="0"/>
              <a:t>7/18/18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2142915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E5D536E-01E0-0140-92CD-FD4BFDF3059D}" type="datetimeFigureOut">
              <a:rPr lang="en-US" smtClean="0"/>
              <a:t>7/18/18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536598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5D536E-01E0-0140-92CD-FD4BFDF3059D}" type="datetimeFigureOut">
              <a:rPr lang="en-US" smtClean="0"/>
              <a:t>7/18/18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324517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5D536E-01E0-0140-92CD-FD4BFDF3059D}" type="datetimeFigureOut">
              <a:rPr lang="en-US" smtClean="0"/>
              <a:t>7/18/18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342540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5D536E-01E0-0140-92CD-FD4BFDF3059D}" type="datetimeFigureOut">
              <a:rPr lang="en-US" smtClean="0"/>
              <a:t>7/18/18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829303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5D536E-01E0-0140-92CD-FD4BFDF3059D}" type="datetimeFigureOut">
              <a:rPr lang="en-US" smtClean="0"/>
              <a:t>7/18/18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374CEBD-2E07-2149-820A-E88B9C47FA4D}" type="slidenum">
              <a:rPr lang="en-US" smtClean="0"/>
              <a:t>‹#›</a:t>
            </a:fld>
            <a:endParaRPr lang="en-US" dirty="0"/>
          </a:p>
        </p:txBody>
      </p:sp>
    </p:spTree>
    <p:extLst>
      <p:ext uri="{BB962C8B-B14F-4D97-AF65-F5344CB8AC3E}">
        <p14:creationId xmlns:p14="http://schemas.microsoft.com/office/powerpoint/2010/main" val="173270639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5D536E-01E0-0140-92CD-FD4BFDF3059D}" type="datetimeFigureOut">
              <a:rPr lang="en-US" smtClean="0"/>
              <a:t>7/18/18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74CEBD-2E07-2149-820A-E88B9C47FA4D}" type="slidenum">
              <a:rPr lang="en-US" smtClean="0"/>
              <a:t>‹#›</a:t>
            </a:fld>
            <a:endParaRPr lang="en-US" dirty="0"/>
          </a:p>
        </p:txBody>
      </p:sp>
    </p:spTree>
    <p:extLst>
      <p:ext uri="{BB962C8B-B14F-4D97-AF65-F5344CB8AC3E}">
        <p14:creationId xmlns:p14="http://schemas.microsoft.com/office/powerpoint/2010/main" val="50178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image" Target="../media/image1.jpeg"/><Relationship Id="rId5" Type="http://schemas.openxmlformats.org/officeDocument/2006/relationships/image" Target="../media/image2.png"/><Relationship Id="rId1" Type="http://schemas.microsoft.com/office/2007/relationships/media" Target="../media/media1.m4a"/><Relationship Id="rId2" Type="http://schemas.openxmlformats.org/officeDocument/2006/relationships/audio" Target="../media/media1.m4a"/></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2.m4a"/><Relationship Id="rId2" Type="http://schemas.openxmlformats.org/officeDocument/2006/relationships/audio" Target="../media/media2.m4a"/></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3.m4a"/><Relationship Id="rId2" Type="http://schemas.openxmlformats.org/officeDocument/2006/relationships/audio" Target="../media/media3.m4a"/></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4.m4a"/><Relationship Id="rId2" Type="http://schemas.openxmlformats.org/officeDocument/2006/relationships/audio" Target="../media/media4.m4a"/></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5.m4a"/><Relationship Id="rId2" Type="http://schemas.openxmlformats.org/officeDocument/2006/relationships/audio" Target="../media/media5.m4a"/></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6.m4a"/><Relationship Id="rId2" Type="http://schemas.openxmlformats.org/officeDocument/2006/relationships/audio" Target="../media/media6.m4a"/></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7.m4a"/><Relationship Id="rId2" Type="http://schemas.openxmlformats.org/officeDocument/2006/relationships/audio" Target="../media/media7.m4a"/></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image" Target="../media/image2.png"/><Relationship Id="rId1" Type="http://schemas.microsoft.com/office/2007/relationships/media" Target="../media/media8.m4a"/><Relationship Id="rId2" Type="http://schemas.openxmlformats.org/officeDocument/2006/relationships/audio" Target="../media/media8.m4a"/></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37743"/>
            <a:ext cx="10515600" cy="1225295"/>
          </a:xfrm>
        </p:spPr>
        <p:txBody>
          <a:bodyPr/>
          <a:lstStyle/>
          <a:p>
            <a:pPr algn="ctr"/>
            <a:r>
              <a:rPr lang="en-US" b="1" dirty="0" smtClean="0">
                <a:solidFill>
                  <a:srgbClr val="00B050"/>
                </a:solidFill>
              </a:rPr>
              <a:t>Study Habits</a:t>
            </a:r>
            <a:endParaRPr lang="en-US" b="1" dirty="0">
              <a:solidFill>
                <a:srgbClr val="00B050"/>
              </a:solidFill>
            </a:endParaRPr>
          </a:p>
        </p:txBody>
      </p:sp>
      <p:sp>
        <p:nvSpPr>
          <p:cNvPr id="7" name="Content Placeholder 6"/>
          <p:cNvSpPr>
            <a:spLocks noGrp="1"/>
          </p:cNvSpPr>
          <p:nvPr>
            <p:ph sz="half" idx="2"/>
          </p:nvPr>
        </p:nvSpPr>
        <p:spPr>
          <a:xfrm>
            <a:off x="5522977" y="566928"/>
            <a:ext cx="6669024" cy="6291072"/>
          </a:xfrm>
        </p:spPr>
        <p:txBody>
          <a:bodyPr>
            <a:normAutofit fontScale="92500" lnSpcReduction="20000"/>
          </a:bodyPr>
          <a:lstStyle/>
          <a:p>
            <a:pPr marL="0" indent="0">
              <a:buNone/>
            </a:pPr>
            <a:endParaRPr lang="en-US" sz="3600" dirty="0" smtClean="0"/>
          </a:p>
          <a:p>
            <a:pPr marL="0" indent="0">
              <a:buNone/>
            </a:pPr>
            <a:r>
              <a:rPr lang="en-US" sz="3900" dirty="0" smtClean="0"/>
              <a:t>A </a:t>
            </a:r>
            <a:r>
              <a:rPr lang="en-US" sz="3900" dirty="0"/>
              <a:t>habit is a pattern of behavior that is acquired through repetition.</a:t>
            </a:r>
          </a:p>
          <a:p>
            <a:pPr marL="0" indent="0">
              <a:buNone/>
            </a:pPr>
            <a:r>
              <a:rPr lang="en-US" sz="3900" dirty="0"/>
              <a:t>Research indicates that it takes about 21 days to form a habit.</a:t>
            </a:r>
          </a:p>
          <a:p>
            <a:pPr marL="0" indent="0">
              <a:buNone/>
            </a:pPr>
            <a:r>
              <a:rPr lang="en-US" sz="3900" dirty="0"/>
              <a:t>The study habits here are characteristic of successful students.</a:t>
            </a:r>
          </a:p>
          <a:p>
            <a:pPr marL="0" indent="0">
              <a:buNone/>
            </a:pPr>
            <a:r>
              <a:rPr lang="en-US" sz="3900" dirty="0"/>
              <a:t>Be successful!</a:t>
            </a:r>
          </a:p>
          <a:p>
            <a:pPr marL="0" indent="0">
              <a:buNone/>
            </a:pPr>
            <a:r>
              <a:rPr lang="en-US" sz="3900" dirty="0"/>
              <a:t>Form these habits now.</a:t>
            </a:r>
          </a:p>
          <a:p>
            <a:pPr marL="0" indent="0">
              <a:buNone/>
            </a:pPr>
            <a:r>
              <a:rPr lang="en-US" sz="3900" dirty="0"/>
              <a:t>They will help you on the TOEFL and after the TOEFL.</a:t>
            </a:r>
          </a:p>
          <a:p>
            <a:endParaRPr lang="en-US" dirty="0"/>
          </a:p>
        </p:txBody>
      </p:sp>
      <p:pic>
        <p:nvPicPr>
          <p:cNvPr id="8" name="Content Placeholder 7"/>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0" y="814646"/>
            <a:ext cx="4870954" cy="5851329"/>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038974" y="1192276"/>
            <a:ext cx="812800" cy="812800"/>
          </a:xfrm>
          <a:prstGeom prst="rect">
            <a:avLst/>
          </a:prstGeom>
        </p:spPr>
      </p:pic>
    </p:spTree>
    <p:extLst>
      <p:ext uri="{BB962C8B-B14F-4D97-AF65-F5344CB8AC3E}">
        <p14:creationId xmlns:p14="http://schemas.microsoft.com/office/powerpoint/2010/main" val="19645429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336"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Accept</a:t>
            </a:r>
            <a:r>
              <a:rPr lang="en-US" b="1" dirty="0" smtClean="0">
                <a:solidFill>
                  <a:srgbClr val="00B050"/>
                </a:solidFill>
              </a:rPr>
              <a:t> </a:t>
            </a:r>
            <a:r>
              <a:rPr lang="en-US" sz="4000" b="1" dirty="0" smtClean="0">
                <a:solidFill>
                  <a:srgbClr val="00B050"/>
                </a:solidFill>
              </a:rPr>
              <a:t>responsibility</a:t>
            </a:r>
            <a:endParaRPr lang="en-US" sz="4000" b="1" dirty="0">
              <a:solidFill>
                <a:srgbClr val="00B050"/>
              </a:solidFill>
            </a:endParaRPr>
          </a:p>
        </p:txBody>
      </p:sp>
      <p:sp>
        <p:nvSpPr>
          <p:cNvPr id="5" name="Content Placeholder 4"/>
          <p:cNvSpPr>
            <a:spLocks noGrp="1"/>
          </p:cNvSpPr>
          <p:nvPr>
            <p:ph idx="1"/>
          </p:nvPr>
        </p:nvSpPr>
        <p:spPr>
          <a:xfrm>
            <a:off x="5689600" y="987425"/>
            <a:ext cx="5665787" cy="4873625"/>
          </a:xfrm>
        </p:spPr>
        <p:txBody>
          <a:bodyPr/>
          <a:lstStyle/>
          <a:p>
            <a:pPr marL="0" indent="0">
              <a:buNone/>
            </a:pPr>
            <a:r>
              <a:rPr lang="en-US" dirty="0" smtClean="0"/>
              <a:t>Successful students understand that the score on the TOEFL is their responsibility. It doesn’t happen because of luck. It’s the result of their own efforts.</a:t>
            </a:r>
          </a:p>
          <a:p>
            <a:pPr marL="0" indent="0">
              <a:buNone/>
            </a:pPr>
            <a:r>
              <a:rPr lang="en-US" dirty="0" smtClean="0"/>
              <a:t>Take responsibility for </a:t>
            </a:r>
            <a:r>
              <a:rPr lang="en-US" i="1" dirty="0" smtClean="0"/>
              <a:t>your</a:t>
            </a:r>
            <a:r>
              <a:rPr lang="en-US" dirty="0" smtClean="0"/>
              <a:t> TOEFL score. Don’t leave it to chance.</a:t>
            </a:r>
            <a:endParaRPr lang="en-US" dirty="0"/>
          </a:p>
        </p:txBody>
      </p:sp>
      <p:sp>
        <p:nvSpPr>
          <p:cNvPr id="6" name="Text Placeholder 5"/>
          <p:cNvSpPr>
            <a:spLocks noGrp="1"/>
          </p:cNvSpPr>
          <p:nvPr>
            <p:ph type="body" sz="half" idx="2"/>
          </p:nvPr>
        </p:nvSpPr>
        <p:spPr>
          <a:xfrm>
            <a:off x="839788" y="1995055"/>
            <a:ext cx="3932237" cy="3873933"/>
          </a:xfrm>
        </p:spPr>
        <p:txBody>
          <a:bodyPr>
            <a:normAutofit/>
          </a:bodyPr>
          <a:lstStyle/>
          <a:p>
            <a:pPr marL="457200" indent="-457200">
              <a:buFont typeface="Arial" charset="0"/>
              <a:buChar char="•"/>
            </a:pPr>
            <a:r>
              <a:rPr lang="en-US" sz="3200" dirty="0" smtClean="0">
                <a:solidFill>
                  <a:srgbClr val="0070C0"/>
                </a:solidFill>
              </a:rPr>
              <a:t>Don’t rely on luck</a:t>
            </a:r>
          </a:p>
          <a:p>
            <a:pPr marL="457200" indent="-457200">
              <a:buFont typeface="Arial" charset="0"/>
              <a:buChar char="•"/>
            </a:pPr>
            <a:r>
              <a:rPr lang="en-US" sz="3200" dirty="0" smtClean="0">
                <a:solidFill>
                  <a:srgbClr val="0070C0"/>
                </a:solidFill>
              </a:rPr>
              <a:t>Work diligently</a:t>
            </a:r>
            <a:endParaRPr lang="en-US" sz="3200" dirty="0">
              <a:solidFill>
                <a:srgbClr val="0070C0"/>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49368" y="3525621"/>
            <a:ext cx="812800" cy="812800"/>
          </a:xfrm>
          <a:prstGeom prst="rect">
            <a:avLst/>
          </a:prstGeom>
        </p:spPr>
      </p:pic>
    </p:spTree>
    <p:extLst>
      <p:ext uri="{BB962C8B-B14F-4D97-AF65-F5344CB8AC3E}">
        <p14:creationId xmlns:p14="http://schemas.microsoft.com/office/powerpoint/2010/main" val="1998285934"/>
      </p:ext>
    </p:extLst>
  </p:cSld>
  <p:clrMapOvr>
    <a:masterClrMapping/>
  </p:clrMapOvr>
  <p:transition spd="med">
    <p:pull dir="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0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Get organized</a:t>
            </a:r>
            <a:endParaRPr lang="en-US" sz="4000" b="1" dirty="0">
              <a:solidFill>
                <a:srgbClr val="00B050"/>
              </a:solidFill>
            </a:endParaRPr>
          </a:p>
        </p:txBody>
      </p:sp>
      <p:sp>
        <p:nvSpPr>
          <p:cNvPr id="5" name="Content Placeholder 4"/>
          <p:cNvSpPr>
            <a:spLocks noGrp="1"/>
          </p:cNvSpPr>
          <p:nvPr>
            <p:ph idx="1"/>
          </p:nvPr>
        </p:nvSpPr>
        <p:spPr>
          <a:xfrm>
            <a:off x="5353396" y="665019"/>
            <a:ext cx="6201295" cy="5669280"/>
          </a:xfrm>
        </p:spPr>
        <p:txBody>
          <a:bodyPr>
            <a:normAutofit lnSpcReduction="10000"/>
          </a:bodyPr>
          <a:lstStyle/>
          <a:p>
            <a:pPr marL="0" indent="0">
              <a:buNone/>
            </a:pPr>
            <a:r>
              <a:rPr lang="en-US" dirty="0" smtClean="0"/>
              <a:t>You’ll need a place to study where you can concentrate. Try to find a place where you can organize your study materials and leave them until the next study session. If that isn’t practical, then find a bag that you can use to store all your TOEFL materials so that you have everything you need when you go to the library or another place to study. This will save time, and you’ll be less likely to lose important notes for your TOEFL prep.</a:t>
            </a:r>
          </a:p>
          <a:p>
            <a:pPr marL="0" indent="0">
              <a:buNone/>
            </a:pPr>
            <a:endParaRPr lang="en-US" dirty="0" smtClean="0"/>
          </a:p>
        </p:txBody>
      </p:sp>
      <p:sp>
        <p:nvSpPr>
          <p:cNvPr id="6" name="Text Placeholder 5"/>
          <p:cNvSpPr>
            <a:spLocks noGrp="1"/>
          </p:cNvSpPr>
          <p:nvPr>
            <p:ph type="body" sz="half" idx="2"/>
          </p:nvPr>
        </p:nvSpPr>
        <p:spPr>
          <a:xfrm>
            <a:off x="839788" y="1995055"/>
            <a:ext cx="3932237" cy="3873933"/>
          </a:xfrm>
        </p:spPr>
        <p:txBody>
          <a:bodyPr>
            <a:normAutofit/>
          </a:bodyPr>
          <a:lstStyle/>
          <a:p>
            <a:pPr marL="457200" indent="-457200">
              <a:buFont typeface="Arial" charset="0"/>
              <a:buChar char="•"/>
            </a:pPr>
            <a:r>
              <a:rPr lang="en-US" sz="3200" dirty="0" smtClean="0">
                <a:solidFill>
                  <a:srgbClr val="0070C0"/>
                </a:solidFill>
              </a:rPr>
              <a:t>Find a study area</a:t>
            </a:r>
          </a:p>
          <a:p>
            <a:pPr marL="457200" indent="-457200">
              <a:buFont typeface="Arial" charset="0"/>
              <a:buChar char="•"/>
            </a:pPr>
            <a:r>
              <a:rPr lang="en-US" sz="3200" dirty="0" smtClean="0">
                <a:solidFill>
                  <a:srgbClr val="0070C0"/>
                </a:solidFill>
              </a:rPr>
              <a:t>Keep your materials in one place</a:t>
            </a:r>
          </a:p>
          <a:p>
            <a:endParaRPr lang="en-US" sz="3200" dirty="0" smtClean="0"/>
          </a:p>
          <a:p>
            <a:endParaRPr lang="en-US" sz="3200"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93106" y="3840682"/>
            <a:ext cx="812800" cy="812800"/>
          </a:xfrm>
          <a:prstGeom prst="rect">
            <a:avLst/>
          </a:prstGeom>
        </p:spPr>
      </p:pic>
    </p:spTree>
    <p:extLst>
      <p:ext uri="{BB962C8B-B14F-4D97-AF65-F5344CB8AC3E}">
        <p14:creationId xmlns:p14="http://schemas.microsoft.com/office/powerpoint/2010/main" val="847480082"/>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970"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Set realistic goals</a:t>
            </a:r>
            <a:endParaRPr lang="en-US" sz="4000" b="1" dirty="0">
              <a:solidFill>
                <a:srgbClr val="00B050"/>
              </a:solidFill>
            </a:endParaRPr>
          </a:p>
        </p:txBody>
      </p:sp>
      <p:sp>
        <p:nvSpPr>
          <p:cNvPr id="5" name="Content Placeholder 4"/>
          <p:cNvSpPr>
            <a:spLocks noGrp="1"/>
          </p:cNvSpPr>
          <p:nvPr>
            <p:ph idx="1"/>
          </p:nvPr>
        </p:nvSpPr>
        <p:spPr>
          <a:xfrm>
            <a:off x="5353396" y="1045029"/>
            <a:ext cx="6201295" cy="5289270"/>
          </a:xfrm>
        </p:spPr>
        <p:txBody>
          <a:bodyPr>
            <a:normAutofit lnSpcReduction="10000"/>
          </a:bodyPr>
          <a:lstStyle/>
          <a:p>
            <a:pPr marL="0" indent="0">
              <a:buNone/>
            </a:pPr>
            <a:r>
              <a:rPr lang="en-US" dirty="0" smtClean="0"/>
              <a:t>Be honest about your preparation. Students who are just beginning to learn English are not prepared to take the TOEFL. Give yourself the time you need to prepare. By setting an unrealistic goal, for example, to finish preparing with this book in one week, you will probably be very disappointed. Even advanced students need time to learn academic skills and review language skills as well as to take model tests.</a:t>
            </a:r>
          </a:p>
        </p:txBody>
      </p:sp>
      <p:sp>
        <p:nvSpPr>
          <p:cNvPr id="6" name="Text Placeholder 5"/>
          <p:cNvSpPr>
            <a:spLocks noGrp="1"/>
          </p:cNvSpPr>
          <p:nvPr>
            <p:ph type="body" sz="half" idx="2"/>
          </p:nvPr>
        </p:nvSpPr>
        <p:spPr>
          <a:xfrm>
            <a:off x="702129" y="1995055"/>
            <a:ext cx="4261757" cy="3873933"/>
          </a:xfrm>
        </p:spPr>
        <p:txBody>
          <a:bodyPr>
            <a:normAutofit/>
          </a:bodyPr>
          <a:lstStyle/>
          <a:p>
            <a:pPr marL="457200" indent="-457200">
              <a:buFont typeface="Arial" charset="0"/>
              <a:buChar char="•"/>
            </a:pPr>
            <a:r>
              <a:rPr lang="en-US" sz="3200" dirty="0" smtClean="0">
                <a:solidFill>
                  <a:srgbClr val="0070C0"/>
                </a:solidFill>
              </a:rPr>
              <a:t>Evaluate your English</a:t>
            </a:r>
          </a:p>
          <a:p>
            <a:pPr marL="457200" indent="-457200">
              <a:buFont typeface="Arial" charset="0"/>
              <a:buChar char="•"/>
            </a:pPr>
            <a:r>
              <a:rPr lang="en-US" sz="3200" dirty="0" smtClean="0">
                <a:solidFill>
                  <a:srgbClr val="0070C0"/>
                </a:solidFill>
              </a:rPr>
              <a:t>Set a goal that you can achieve</a:t>
            </a:r>
          </a:p>
          <a:p>
            <a:endParaRPr lang="en-US" sz="3200" dirty="0" smtClean="0"/>
          </a:p>
          <a:p>
            <a:endParaRPr lang="en-US" sz="3200"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48379" y="3525621"/>
            <a:ext cx="812800" cy="812800"/>
          </a:xfrm>
          <a:prstGeom prst="rect">
            <a:avLst/>
          </a:prstGeom>
        </p:spPr>
      </p:pic>
    </p:spTree>
    <p:extLst>
      <p:ext uri="{BB962C8B-B14F-4D97-AF65-F5344CB8AC3E}">
        <p14:creationId xmlns:p14="http://schemas.microsoft.com/office/powerpoint/2010/main" val="201121239"/>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44"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Manage time</a:t>
            </a:r>
            <a:endParaRPr lang="en-US" sz="4000" b="1" dirty="0">
              <a:solidFill>
                <a:srgbClr val="00B050"/>
              </a:solidFill>
            </a:endParaRPr>
          </a:p>
        </p:txBody>
      </p:sp>
      <p:sp>
        <p:nvSpPr>
          <p:cNvPr id="5" name="Content Placeholder 4"/>
          <p:cNvSpPr>
            <a:spLocks noGrp="1"/>
          </p:cNvSpPr>
          <p:nvPr>
            <p:ph idx="1"/>
          </p:nvPr>
        </p:nvSpPr>
        <p:spPr>
          <a:xfrm>
            <a:off x="4963886" y="930729"/>
            <a:ext cx="6590805" cy="5403570"/>
          </a:xfrm>
        </p:spPr>
        <p:txBody>
          <a:bodyPr>
            <a:normAutofit lnSpcReduction="10000"/>
          </a:bodyPr>
          <a:lstStyle/>
          <a:p>
            <a:pPr marL="0" indent="0">
              <a:buNone/>
            </a:pPr>
            <a:r>
              <a:rPr lang="en-US" dirty="0" smtClean="0"/>
              <a:t>Successful students have a schedule that helps them manage their time. Preparing for the TOEFL is planned for on a regular basis just like a standing appointment. If it is written down on a schedule, it is more probable that you will give TOEFL preparation the time necessary to achieve your goal. </a:t>
            </a:r>
          </a:p>
          <a:p>
            <a:pPr marL="0" indent="0">
              <a:buNone/>
            </a:pPr>
            <a:r>
              <a:rPr lang="en-US" dirty="0" smtClean="0"/>
              <a:t>Learn to use time while you are waiting for an appointment or commuting on public transportation to study. Even a 5-minute review will help you.</a:t>
            </a:r>
          </a:p>
        </p:txBody>
      </p:sp>
      <p:sp>
        <p:nvSpPr>
          <p:cNvPr id="6" name="Text Placeholder 5"/>
          <p:cNvSpPr>
            <a:spLocks noGrp="1"/>
          </p:cNvSpPr>
          <p:nvPr>
            <p:ph type="body" sz="half" idx="2"/>
          </p:nvPr>
        </p:nvSpPr>
        <p:spPr>
          <a:xfrm>
            <a:off x="702129" y="1995055"/>
            <a:ext cx="4261757" cy="3873933"/>
          </a:xfrm>
        </p:spPr>
        <p:txBody>
          <a:bodyPr>
            <a:normAutofit/>
          </a:bodyPr>
          <a:lstStyle/>
          <a:p>
            <a:pPr marL="457200" indent="-457200">
              <a:buFont typeface="Arial" charset="0"/>
              <a:buChar char="•"/>
            </a:pPr>
            <a:r>
              <a:rPr lang="en-US" sz="3200" dirty="0" smtClean="0">
                <a:solidFill>
                  <a:srgbClr val="0070C0"/>
                </a:solidFill>
              </a:rPr>
              <a:t>Schedule study time</a:t>
            </a:r>
          </a:p>
          <a:p>
            <a:pPr marL="457200" indent="-457200">
              <a:buFont typeface="Arial" charset="0"/>
              <a:buChar char="•"/>
            </a:pPr>
            <a:r>
              <a:rPr lang="en-US" sz="3200" dirty="0" smtClean="0">
                <a:solidFill>
                  <a:srgbClr val="0070C0"/>
                </a:solidFill>
              </a:rPr>
              <a:t>Use unscheduled time well</a:t>
            </a:r>
          </a:p>
          <a:p>
            <a:endParaRPr lang="en-US" sz="3200" dirty="0" smtClean="0"/>
          </a:p>
          <a:p>
            <a:endParaRPr lang="en-US" sz="3200"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82637" y="3525621"/>
            <a:ext cx="812800" cy="812800"/>
          </a:xfrm>
          <a:prstGeom prst="rect">
            <a:avLst/>
          </a:prstGeom>
        </p:spPr>
      </p:pic>
    </p:spTree>
    <p:extLst>
      <p:ext uri="{BB962C8B-B14F-4D97-AF65-F5344CB8AC3E}">
        <p14:creationId xmlns:p14="http://schemas.microsoft.com/office/powerpoint/2010/main" val="933208154"/>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43"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Learn from mistakes</a:t>
            </a:r>
            <a:endParaRPr lang="en-US" sz="4000" b="1" dirty="0">
              <a:solidFill>
                <a:srgbClr val="00B050"/>
              </a:solidFill>
            </a:endParaRPr>
          </a:p>
        </p:txBody>
      </p:sp>
      <p:sp>
        <p:nvSpPr>
          <p:cNvPr id="5" name="Content Placeholder 4"/>
          <p:cNvSpPr>
            <a:spLocks noGrp="1"/>
          </p:cNvSpPr>
          <p:nvPr>
            <p:ph idx="1"/>
          </p:nvPr>
        </p:nvSpPr>
        <p:spPr>
          <a:xfrm>
            <a:off x="5353396" y="1045029"/>
            <a:ext cx="6201295" cy="5289270"/>
          </a:xfrm>
        </p:spPr>
        <p:txBody>
          <a:bodyPr>
            <a:normAutofit/>
          </a:bodyPr>
          <a:lstStyle/>
          <a:p>
            <a:pPr marL="0" indent="0">
              <a:buNone/>
            </a:pPr>
            <a:r>
              <a:rPr lang="en-US" dirty="0" smtClean="0"/>
              <a:t>If you knew everything, you wouldn’t need this book. Expect to make mistakes on the practice tests and model tests. </a:t>
            </a:r>
          </a:p>
          <a:p>
            <a:pPr marL="0" indent="0">
              <a:buNone/>
            </a:pPr>
            <a:r>
              <a:rPr lang="en-US" dirty="0" smtClean="0"/>
              <a:t>Read the explanatory and example answers online and learn from your mistakes. If you do this, you will be less likely to make those mistakes again on the official TOEFL </a:t>
            </a:r>
            <a:r>
              <a:rPr lang="en-US" dirty="0" err="1" smtClean="0"/>
              <a:t>iBT</a:t>
            </a:r>
            <a:r>
              <a:rPr lang="en-US" dirty="0" smtClean="0"/>
              <a:t>®.</a:t>
            </a:r>
          </a:p>
        </p:txBody>
      </p:sp>
      <p:sp>
        <p:nvSpPr>
          <p:cNvPr id="6" name="Text Placeholder 5"/>
          <p:cNvSpPr>
            <a:spLocks noGrp="1"/>
          </p:cNvSpPr>
          <p:nvPr>
            <p:ph type="body" sz="half" idx="2"/>
          </p:nvPr>
        </p:nvSpPr>
        <p:spPr>
          <a:xfrm>
            <a:off x="489857" y="1995055"/>
            <a:ext cx="4474029" cy="3873933"/>
          </a:xfrm>
        </p:spPr>
        <p:txBody>
          <a:bodyPr>
            <a:normAutofit/>
          </a:bodyPr>
          <a:lstStyle/>
          <a:p>
            <a:pPr marL="457200" indent="-457200">
              <a:buFont typeface="Arial" charset="0"/>
              <a:buChar char="•"/>
            </a:pPr>
            <a:r>
              <a:rPr lang="en-US" sz="3200" dirty="0" smtClean="0">
                <a:solidFill>
                  <a:srgbClr val="0070C0"/>
                </a:solidFill>
              </a:rPr>
              <a:t>Study the explanatory and example answers online</a:t>
            </a:r>
          </a:p>
          <a:p>
            <a:pPr marL="457200" indent="-457200">
              <a:buFont typeface="Arial" charset="0"/>
              <a:buChar char="•"/>
            </a:pPr>
            <a:r>
              <a:rPr lang="en-US" sz="3200" dirty="0" smtClean="0">
                <a:solidFill>
                  <a:srgbClr val="0070C0"/>
                </a:solidFill>
              </a:rPr>
              <a:t>Review your errors</a:t>
            </a:r>
          </a:p>
          <a:p>
            <a:endParaRPr lang="en-US" sz="3200" dirty="0" smtClean="0"/>
          </a:p>
          <a:p>
            <a:endParaRPr lang="en-US" sz="32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83792" y="4252884"/>
            <a:ext cx="812800" cy="812800"/>
          </a:xfrm>
          <a:prstGeom prst="rect">
            <a:avLst/>
          </a:prstGeom>
        </p:spPr>
      </p:pic>
    </p:spTree>
    <p:extLst>
      <p:ext uri="{BB962C8B-B14F-4D97-AF65-F5344CB8AC3E}">
        <p14:creationId xmlns:p14="http://schemas.microsoft.com/office/powerpoint/2010/main" val="469726818"/>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1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57200"/>
            <a:ext cx="4513608" cy="1105593"/>
          </a:xfrm>
        </p:spPr>
        <p:txBody>
          <a:bodyPr>
            <a:normAutofit/>
          </a:bodyPr>
          <a:lstStyle/>
          <a:p>
            <a:r>
              <a:rPr lang="en-US" sz="4000" b="1" dirty="0" smtClean="0">
                <a:solidFill>
                  <a:srgbClr val="00B050"/>
                </a:solidFill>
              </a:rPr>
              <a:t>Control stress</a:t>
            </a:r>
            <a:endParaRPr lang="en-US" sz="4000" b="1" dirty="0">
              <a:solidFill>
                <a:srgbClr val="00B050"/>
              </a:solidFill>
            </a:endParaRPr>
          </a:p>
        </p:txBody>
      </p:sp>
      <p:sp>
        <p:nvSpPr>
          <p:cNvPr id="5" name="Content Placeholder 4"/>
          <p:cNvSpPr>
            <a:spLocks noGrp="1"/>
          </p:cNvSpPr>
          <p:nvPr>
            <p:ph idx="1"/>
          </p:nvPr>
        </p:nvSpPr>
        <p:spPr>
          <a:xfrm>
            <a:off x="5353396" y="1045029"/>
            <a:ext cx="6201295" cy="5289270"/>
          </a:xfrm>
        </p:spPr>
        <p:txBody>
          <a:bodyPr>
            <a:normAutofit/>
          </a:bodyPr>
          <a:lstStyle/>
          <a:p>
            <a:pPr marL="0" indent="0">
              <a:buNone/>
            </a:pPr>
            <a:r>
              <a:rPr lang="en-US" dirty="0" smtClean="0"/>
              <a:t>Some stress is normal and good. Use it constructively. It will motivate you to study. But don’t panic or worry. Panic will cause loss of concentration and poor performance. Avoid people who panic and worry. Don’t listen to them. They will encourage negative thinking.</a:t>
            </a:r>
          </a:p>
        </p:txBody>
      </p:sp>
      <p:sp>
        <p:nvSpPr>
          <p:cNvPr id="6" name="Text Placeholder 5"/>
          <p:cNvSpPr>
            <a:spLocks noGrp="1"/>
          </p:cNvSpPr>
          <p:nvPr>
            <p:ph type="body" sz="half" idx="2"/>
          </p:nvPr>
        </p:nvSpPr>
        <p:spPr>
          <a:xfrm>
            <a:off x="359229" y="1995055"/>
            <a:ext cx="4767942" cy="3873933"/>
          </a:xfrm>
        </p:spPr>
        <p:txBody>
          <a:bodyPr>
            <a:normAutofit/>
          </a:bodyPr>
          <a:lstStyle/>
          <a:p>
            <a:pPr marL="457200" indent="-457200">
              <a:buFont typeface="Arial" charset="0"/>
              <a:buChar char="•"/>
            </a:pPr>
            <a:r>
              <a:rPr lang="en-US" sz="3200" dirty="0" smtClean="0">
                <a:solidFill>
                  <a:srgbClr val="0070C0"/>
                </a:solidFill>
              </a:rPr>
              <a:t>Use stress for motivation</a:t>
            </a:r>
          </a:p>
          <a:p>
            <a:pPr marL="457200" indent="-457200">
              <a:buFont typeface="Arial" charset="0"/>
              <a:buChar char="•"/>
            </a:pPr>
            <a:r>
              <a:rPr lang="en-US" sz="3200" dirty="0" smtClean="0">
                <a:solidFill>
                  <a:srgbClr val="0070C0"/>
                </a:solidFill>
              </a:rPr>
              <a:t>Avoid panic and worry</a:t>
            </a:r>
          </a:p>
          <a:p>
            <a:endParaRPr lang="en-US" sz="3200" dirty="0" smtClean="0"/>
          </a:p>
          <a:p>
            <a:endParaRPr lang="en-US" sz="3200"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36800" y="3542146"/>
            <a:ext cx="812800" cy="812800"/>
          </a:xfrm>
          <a:prstGeom prst="rect">
            <a:avLst/>
          </a:prstGeom>
        </p:spPr>
      </p:pic>
    </p:spTree>
    <p:extLst>
      <p:ext uri="{BB962C8B-B14F-4D97-AF65-F5344CB8AC3E}">
        <p14:creationId xmlns:p14="http://schemas.microsoft.com/office/powerpoint/2010/main" val="1487448765"/>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594"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8215" y="457200"/>
            <a:ext cx="5159828" cy="1105593"/>
          </a:xfrm>
        </p:spPr>
        <p:txBody>
          <a:bodyPr>
            <a:normAutofit/>
          </a:bodyPr>
          <a:lstStyle/>
          <a:p>
            <a:r>
              <a:rPr lang="en-US" sz="4000" b="1" dirty="0" smtClean="0">
                <a:solidFill>
                  <a:srgbClr val="00B050"/>
                </a:solidFill>
              </a:rPr>
              <a:t>Choose to be positive</a:t>
            </a:r>
            <a:endParaRPr lang="en-US" sz="4000" b="1" dirty="0">
              <a:solidFill>
                <a:srgbClr val="00B050"/>
              </a:solidFill>
            </a:endParaRPr>
          </a:p>
        </p:txBody>
      </p:sp>
      <p:sp>
        <p:nvSpPr>
          <p:cNvPr id="5" name="Content Placeholder 4"/>
          <p:cNvSpPr>
            <a:spLocks noGrp="1"/>
          </p:cNvSpPr>
          <p:nvPr>
            <p:ph idx="1"/>
          </p:nvPr>
        </p:nvSpPr>
        <p:spPr>
          <a:xfrm>
            <a:off x="5353396" y="1045029"/>
            <a:ext cx="6201295" cy="5289270"/>
          </a:xfrm>
        </p:spPr>
        <p:txBody>
          <a:bodyPr>
            <a:normAutofit/>
          </a:bodyPr>
          <a:lstStyle/>
          <a:p>
            <a:pPr marL="0" indent="0">
              <a:buNone/>
            </a:pPr>
            <a:r>
              <a:rPr lang="en-US" dirty="0" smtClean="0"/>
              <a:t>Your attitude will influence your success on the TOEFL </a:t>
            </a:r>
            <a:r>
              <a:rPr lang="en-US" dirty="0" err="1" smtClean="0"/>
              <a:t>iBT</a:t>
            </a:r>
            <a:r>
              <a:rPr lang="en-US" dirty="0" smtClean="0"/>
              <a:t>®. To be successful, you must develop patterns of positive thinking. To help you develop a positive attitude, memorize the sentences on the left side of the screen, and bring them to mind after every study session. Say them aloud when you begin to have negative thoughts.</a:t>
            </a:r>
          </a:p>
        </p:txBody>
      </p:sp>
      <p:sp>
        <p:nvSpPr>
          <p:cNvPr id="6" name="Text Placeholder 5"/>
          <p:cNvSpPr>
            <a:spLocks noGrp="1"/>
          </p:cNvSpPr>
          <p:nvPr>
            <p:ph type="body" sz="half" idx="2"/>
          </p:nvPr>
        </p:nvSpPr>
        <p:spPr>
          <a:xfrm>
            <a:off x="702129" y="1995055"/>
            <a:ext cx="4261757" cy="3873933"/>
          </a:xfrm>
        </p:spPr>
        <p:txBody>
          <a:bodyPr>
            <a:normAutofit/>
          </a:bodyPr>
          <a:lstStyle/>
          <a:p>
            <a:r>
              <a:rPr lang="en-US" sz="3200" dirty="0" smtClean="0"/>
              <a:t>I know more today than I did yesterday.</a:t>
            </a:r>
          </a:p>
          <a:p>
            <a:r>
              <a:rPr lang="en-US" sz="3200" dirty="0" smtClean="0"/>
              <a:t>I am preparing.</a:t>
            </a:r>
          </a:p>
          <a:p>
            <a:r>
              <a:rPr lang="en-US" sz="3200" dirty="0" smtClean="0"/>
              <a:t>I will succeed.</a:t>
            </a:r>
          </a:p>
          <a:p>
            <a:endParaRPr lang="en-US" sz="32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466735" y="4319386"/>
            <a:ext cx="812800" cy="812800"/>
          </a:xfrm>
          <a:prstGeom prst="rect">
            <a:avLst/>
          </a:prstGeom>
        </p:spPr>
      </p:pic>
    </p:spTree>
    <p:extLst>
      <p:ext uri="{BB962C8B-B14F-4D97-AF65-F5344CB8AC3E}">
        <p14:creationId xmlns:p14="http://schemas.microsoft.com/office/powerpoint/2010/main" val="536831512"/>
      </p:ext>
    </p:extLst>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99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5258" y="3210546"/>
            <a:ext cx="2540000" cy="1714500"/>
          </a:xfrm>
        </p:spPr>
      </p:pic>
    </p:spTree>
    <p:extLst>
      <p:ext uri="{BB962C8B-B14F-4D97-AF65-F5344CB8AC3E}">
        <p14:creationId xmlns:p14="http://schemas.microsoft.com/office/powerpoint/2010/main" val="255910420"/>
      </p:ext>
    </p:extLst>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TotalTime>
  <Words>607</Words>
  <Application>Microsoft Macintosh PowerPoint</Application>
  <PresentationFormat>Widescreen</PresentationFormat>
  <Paragraphs>40</Paragraphs>
  <Slides>9</Slides>
  <Notes>0</Notes>
  <HiddenSlides>0</HiddenSlides>
  <MMClips>8</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Calibri</vt:lpstr>
      <vt:lpstr>Calibri Light</vt:lpstr>
      <vt:lpstr>Arial</vt:lpstr>
      <vt:lpstr>Office Theme</vt:lpstr>
      <vt:lpstr>Study Habits</vt:lpstr>
      <vt:lpstr>Accept responsibility</vt:lpstr>
      <vt:lpstr>Get organized</vt:lpstr>
      <vt:lpstr>Set realistic goals</vt:lpstr>
      <vt:lpstr>Manage time</vt:lpstr>
      <vt:lpstr>Learn from mistakes</vt:lpstr>
      <vt:lpstr>Control stress</vt:lpstr>
      <vt:lpstr>Choose to be positive</vt:lpstr>
      <vt:lpstr>PowerPoint Presentation</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Habits</dc:title>
  <dc:creator>Pamela Sharpe</dc:creator>
  <cp:lastModifiedBy>Pamela Sharpe</cp:lastModifiedBy>
  <cp:revision>37</cp:revision>
  <cp:lastPrinted>2018-07-04T16:20:58Z</cp:lastPrinted>
  <dcterms:created xsi:type="dcterms:W3CDTF">2017-10-29T22:54:24Z</dcterms:created>
  <dcterms:modified xsi:type="dcterms:W3CDTF">2018-07-18T20:41:19Z</dcterms:modified>
</cp:coreProperties>
</file>